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sldIdLst>
    <p:sldId id="256" r:id="rId2"/>
    <p:sldId id="257" r:id="rId3"/>
    <p:sldId id="266" r:id="rId4"/>
    <p:sldId id="260" r:id="rId5"/>
    <p:sldId id="262" r:id="rId6"/>
    <p:sldId id="268" r:id="rId7"/>
    <p:sldId id="263" r:id="rId8"/>
    <p:sldId id="267" r:id="rId9"/>
    <p:sldId id="264" r:id="rId10"/>
    <p:sldId id="259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AB3E96-504B-23D4-26D6-5F1F45F86BEB}" v="673" dt="2025-04-01T08:01:31.105"/>
    <p1510:client id="{5EB377D0-7C52-2666-0F8B-9B1E85BA2C02}" v="10" dt="2025-04-01T04:29:07.870"/>
    <p1510:client id="{8969826D-0078-01F4-FDB1-A85AE4662F50}" v="54" dt="2025-04-01T00:41:21.530"/>
    <p1510:client id="{C8A591C7-24A9-238E-9AE8-6008E72B998C}" v="2" dt="2025-04-01T17:36:38.960"/>
    <p1510:client id="{CA7AE7A6-6380-AE55-4A9D-C1113D210F33}" v="8" dt="2025-04-01T08:02:27.057"/>
    <p1510:client id="{F9829618-3D97-222D-5BF7-CBE1F11FDFA8}" v="57" dt="2025-04-01T17:19:51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00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659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9114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6260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41882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6511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421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493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0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41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37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172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66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689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51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512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045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791" r:id="rId13"/>
    <p:sldLayoutId id="2147483792" r:id="rId14"/>
    <p:sldLayoutId id="2147483793" r:id="rId15"/>
    <p:sldLayoutId id="21474837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b="1">
                <a:solidFill>
                  <a:srgbClr val="54A021"/>
                </a:solidFill>
                <a:latin typeface="Times New Roman"/>
                <a:cs typeface="Times New Roman"/>
              </a:rPr>
              <a:t>Second Sprint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2189" y="4050833"/>
            <a:ext cx="8521814" cy="1096899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400">
                <a:solidFill>
                  <a:srgbClr val="000000"/>
                </a:solidFill>
                <a:latin typeface="Times New Roman"/>
                <a:cs typeface="Times New Roman"/>
              </a:rPr>
              <a:t>Team RCM</a:t>
            </a:r>
          </a:p>
          <a:p>
            <a:r>
              <a:rPr lang="en-US" sz="2400">
                <a:solidFill>
                  <a:srgbClr val="000000"/>
                </a:solidFill>
                <a:latin typeface="Times New Roman"/>
                <a:cs typeface="Times New Roman"/>
              </a:rPr>
              <a:t>By: Ramiro Gamboa Montes, Christopher Ramirez, Maggie Hemond</a:t>
            </a:r>
          </a:p>
          <a:p>
            <a:endParaRPr lang="en-US" sz="240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D2D23-683E-F4A8-53F3-64EF4A7BC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E5C64-5735-06FF-D4E0-CD5328C90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>
                <a:solidFill>
                  <a:srgbClr val="54A021"/>
                </a:solidFill>
                <a:latin typeface="Times New Roman"/>
                <a:cs typeface="Times New Roman"/>
              </a:rPr>
              <a:t>Settings: Current </a:t>
            </a:r>
            <a:r>
              <a:rPr lang="en-US" sz="4400" b="1">
                <a:solidFill>
                  <a:srgbClr val="54A021"/>
                </a:solidFill>
                <a:latin typeface="Times New Roman"/>
                <a:ea typeface="+mj-lt"/>
                <a:cs typeface="+mj-lt"/>
              </a:rPr>
              <a:t>Developments</a:t>
            </a:r>
            <a:endParaRPr lang="en-US" b="1">
              <a:solidFill>
                <a:srgbClr val="54A021"/>
              </a:solidFill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7A9E4-280A-B082-A2DA-8529A8800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2977"/>
            <a:ext cx="8596668" cy="33530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Worked on:</a:t>
            </a:r>
          </a:p>
          <a:p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Getting the Light/Dark theme </a:t>
            </a:r>
            <a:endParaRPr lang="en-US" sz="2000">
              <a:solidFill>
                <a:srgbClr val="404040"/>
              </a:solidFill>
              <a:latin typeface="Trebuchet MS"/>
              <a:cs typeface="Times New Roman"/>
            </a:endParaRPr>
          </a:p>
          <a:p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The FAQ/help</a:t>
            </a:r>
            <a:endParaRPr lang="en-US" sz="2000">
              <a:latin typeface="Trebuchet MS"/>
            </a:endParaRPr>
          </a:p>
          <a:p>
            <a:pPr marL="0" indent="0">
              <a:buNone/>
            </a:pPr>
            <a:endParaRPr lang="en-US" sz="2000">
              <a:solidFill>
                <a:srgbClr val="000000"/>
              </a:solidFill>
              <a:latin typeface="Trebuchet MS"/>
              <a:cs typeface="Times New Roman"/>
            </a:endParaRPr>
          </a:p>
          <a:p>
            <a:pPr marL="0" indent="0">
              <a:buNone/>
            </a:pPr>
            <a:endParaRPr lang="en-US" sz="2000">
              <a:solidFill>
                <a:srgbClr val="404040"/>
              </a:solidFill>
              <a:latin typeface="Trebuchet MS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6145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642D82-EE40-111C-6A90-27D39898C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Overall future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27774-6E06-EEC7-542F-0CBF5EC83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84986" cy="40475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Currently, each component is responsible for fetching and processing its own data. To increase efficiency, we could implement a centralized data processing page that handles data parsing for all components, streamlining the process and reducing redundant requests.</a:t>
            </a:r>
          </a:p>
          <a:p>
            <a:r>
              <a:rPr lang="en-US">
                <a:solidFill>
                  <a:schemeClr val="bg1"/>
                </a:solidFill>
              </a:rPr>
              <a:t>Continue to work on each of the pages adding the features we want</a:t>
            </a:r>
          </a:p>
        </p:txBody>
      </p:sp>
      <p:pic>
        <p:nvPicPr>
          <p:cNvPr id="4" name="Picture 3" descr="Generated image">
            <a:extLst>
              <a:ext uri="{FF2B5EF4-FFF2-40B4-BE49-F238E27FC236}">
                <a16:creationId xmlns:a16="http://schemas.microsoft.com/office/drawing/2014/main" id="{DA63E250-366F-37A3-D9B4-53EB03D6B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9776" y="423968"/>
            <a:ext cx="5804509" cy="5784189"/>
          </a:xfrm>
          <a:prstGeom prst="rect">
            <a:avLst/>
          </a:prstGeom>
        </p:spPr>
      </p:pic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731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14448-EA3D-6ED2-B3F9-FC93A84D1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>
                <a:solidFill>
                  <a:srgbClr val="54A021"/>
                </a:solidFill>
                <a:ea typeface="+mj-lt"/>
                <a:cs typeface="+mj-lt"/>
              </a:rPr>
              <a:t>Our Hopes &amp; Dreams</a:t>
            </a:r>
            <a:r>
              <a:rPr lang="en-US" sz="4400" b="1">
                <a:solidFill>
                  <a:srgbClr val="54A021"/>
                </a:solidFill>
                <a:latin typeface="Times New Roman"/>
                <a:cs typeface="Times New Roman"/>
              </a:rPr>
              <a:t>: P</a:t>
            </a:r>
            <a:r>
              <a:rPr lang="en-US" sz="4400" b="1">
                <a:solidFill>
                  <a:srgbClr val="54A021"/>
                </a:solidFill>
                <a:latin typeface="Times New Roman"/>
                <a:ea typeface="+mj-lt"/>
                <a:cs typeface="Times New Roman"/>
              </a:rPr>
              <a:t>art 1</a:t>
            </a:r>
            <a:r>
              <a:rPr lang="en-US" sz="4400">
                <a:solidFill>
                  <a:srgbClr val="54A021"/>
                </a:solidFill>
                <a:ea typeface="+mj-lt"/>
                <a:cs typeface="+mj-lt"/>
              </a:rPr>
              <a:t> </a:t>
            </a:r>
            <a:endParaRPr lang="en-US" sz="4400" b="1">
              <a:solidFill>
                <a:srgbClr val="54A021"/>
              </a:solidFill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C6472-B06C-199D-CC74-1DA05B436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66909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2000" b="1">
                <a:ea typeface="+mn-lt"/>
                <a:cs typeface="+mn-lt"/>
              </a:rPr>
              <a:t>What we wanted to get done:</a:t>
            </a:r>
          </a:p>
          <a:p>
            <a:pPr>
              <a:buFont typeface="Wingdings 3"/>
              <a:buChar char=""/>
            </a:pPr>
            <a:r>
              <a:rPr lang="en-US" sz="2000" b="1">
                <a:ea typeface="+mn-lt"/>
                <a:cs typeface="+mn-lt"/>
              </a:rPr>
              <a:t>Home Page:</a:t>
            </a:r>
            <a:endParaRPr lang="en-US" sz="2000" b="1"/>
          </a:p>
          <a:p>
            <a:pPr marL="1028700" lvl="1">
              <a:buFont typeface="Wingdings 3"/>
              <a:buChar char=""/>
            </a:pPr>
            <a:r>
              <a:rPr lang="en-US" sz="2000">
                <a:ea typeface="+mn-lt"/>
                <a:cs typeface="+mn-lt"/>
              </a:rPr>
              <a:t>Displays app title and introduction.</a:t>
            </a:r>
            <a:endParaRPr lang="en-US" sz="2000"/>
          </a:p>
          <a:p>
            <a:pPr marL="1028700" lvl="1">
              <a:buFont typeface="Wingdings 3"/>
              <a:buChar char=""/>
            </a:pPr>
            <a:r>
              <a:rPr lang="en-US" sz="2000">
                <a:ea typeface="+mn-lt"/>
                <a:cs typeface="+mn-lt"/>
              </a:rPr>
              <a:t>Implement an endpoint for the Top 5 preforming Stocks, defined by the highest % increase in the last 30 days.</a:t>
            </a:r>
            <a:endParaRPr lang="en-US" sz="2000"/>
          </a:p>
          <a:p>
            <a:pPr>
              <a:buFont typeface="Wingdings 3"/>
              <a:buChar char=""/>
            </a:pPr>
            <a:r>
              <a:rPr lang="en-US" sz="2000" b="1">
                <a:ea typeface="+mn-lt"/>
                <a:cs typeface="+mn-lt"/>
              </a:rPr>
              <a:t>Settings:</a:t>
            </a:r>
            <a:endParaRPr lang="en-US" sz="2000" b="1"/>
          </a:p>
          <a:p>
            <a:pPr marL="1028700" lvl="1">
              <a:buFont typeface="Wingdings 3"/>
              <a:buChar char=""/>
            </a:pPr>
            <a:r>
              <a:rPr lang="en-US" sz="2000">
                <a:ea typeface="+mn-lt"/>
                <a:cs typeface="+mn-lt"/>
              </a:rPr>
              <a:t>Light/Dark theme toggle.</a:t>
            </a:r>
            <a:endParaRPr lang="en-US" sz="2000"/>
          </a:p>
          <a:p>
            <a:pPr marL="1028700" lvl="1">
              <a:buFont typeface="Wingdings 3"/>
              <a:buChar char=""/>
            </a:pPr>
            <a:r>
              <a:rPr lang="en-US" sz="2000">
                <a:ea typeface="+mn-lt"/>
                <a:cs typeface="+mn-lt"/>
              </a:rPr>
              <a:t>FAQ/Help section.</a:t>
            </a:r>
            <a:endParaRPr lang="en-US" sz="2000"/>
          </a:p>
          <a:p>
            <a:pPr marL="1028700" lvl="1">
              <a:buFont typeface="Wingdings 3"/>
              <a:buChar char=""/>
            </a:pPr>
            <a:r>
              <a:rPr lang="en-US" sz="2000">
                <a:ea typeface="+mn-lt"/>
                <a:cs typeface="+mn-lt"/>
              </a:rPr>
              <a:t>Adjustable font size.</a:t>
            </a:r>
            <a:endParaRPr lang="en-US" sz="2000"/>
          </a:p>
          <a:p>
            <a:pPr>
              <a:buNone/>
            </a:pPr>
            <a:endParaRPr lang="en-US" sz="2000">
              <a:latin typeface="Trebuchet MS"/>
              <a:cs typeface="Times New Roman"/>
            </a:endParaRPr>
          </a:p>
          <a:p>
            <a:pPr marL="0" indent="0">
              <a:buNone/>
            </a:pPr>
            <a:endParaRPr lang="en-US" sz="2000">
              <a:latin typeface="Trebuchet MS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73755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D5C556-43FB-C3A0-2AA3-7A53FC6F1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E1691-364C-1438-9CA4-364D469EA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>
                <a:solidFill>
                  <a:srgbClr val="54A021"/>
                </a:solidFill>
                <a:ea typeface="+mj-lt"/>
                <a:cs typeface="+mj-lt"/>
              </a:rPr>
              <a:t>Our Hopes &amp; Dreams</a:t>
            </a:r>
            <a:r>
              <a:rPr lang="en-US" sz="4400" b="1">
                <a:solidFill>
                  <a:srgbClr val="54A021"/>
                </a:solidFill>
                <a:latin typeface="Times New Roman"/>
                <a:cs typeface="Times New Roman"/>
              </a:rPr>
              <a:t>: P</a:t>
            </a:r>
            <a:r>
              <a:rPr lang="en-US" sz="4400" b="1">
                <a:solidFill>
                  <a:srgbClr val="54A021"/>
                </a:solidFill>
                <a:latin typeface="Times New Roman"/>
                <a:ea typeface="+mj-lt"/>
                <a:cs typeface="Times New Roman"/>
              </a:rPr>
              <a:t>art 2 </a:t>
            </a:r>
            <a:endParaRPr lang="en-US" sz="4400">
              <a:solidFill>
                <a:srgbClr val="54A021"/>
              </a:solidFill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EC0E7-F8DB-317F-8D2E-289997053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6690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>
                <a:ea typeface="+mn-lt"/>
                <a:cs typeface="+mn-lt"/>
              </a:rPr>
              <a:t>What we wanted to get done:</a:t>
            </a:r>
            <a:endParaRPr lang="en-US" sz="2000">
              <a:solidFill>
                <a:srgbClr val="000000"/>
              </a:solidFill>
              <a:ea typeface="+mn-lt"/>
              <a:cs typeface="+mn-lt"/>
            </a:endParaRPr>
          </a:p>
          <a:p>
            <a:pPr>
              <a:buFont typeface="Wingdings 3"/>
              <a:buChar char=""/>
            </a:pPr>
            <a:r>
              <a:rPr lang="en-US" sz="2000" b="1">
                <a:ea typeface="+mn-lt"/>
                <a:cs typeface="+mn-lt"/>
              </a:rPr>
              <a:t>API Enhancements:</a:t>
            </a:r>
            <a:endParaRPr lang="en-US" sz="2000">
              <a:ea typeface="+mn-lt"/>
              <a:cs typeface="+mn-lt"/>
            </a:endParaRPr>
          </a:p>
          <a:p>
            <a:pPr lvl="1">
              <a:buFont typeface="Wingdings 3"/>
              <a:buChar char=""/>
            </a:pPr>
            <a:r>
              <a:rPr lang="en-US" sz="2000"/>
              <a:t>Add a method to fetch multiple stocks</a:t>
            </a:r>
          </a:p>
          <a:p>
            <a:pPr lvl="1">
              <a:buFont typeface="Wingdings 3"/>
              <a:buChar char=""/>
            </a:pPr>
            <a:r>
              <a:rPr lang="en-US" sz="2000">
                <a:ea typeface="+mn-lt"/>
                <a:cs typeface="+mn-lt"/>
              </a:rPr>
              <a:t>Add the history of the stock of the past 30 days</a:t>
            </a:r>
          </a:p>
          <a:p>
            <a:pPr>
              <a:buFont typeface="Wingdings 3"/>
              <a:buChar char=""/>
            </a:pPr>
            <a:r>
              <a:rPr lang="en-US" sz="2000" b="1">
                <a:ea typeface="+mn-lt"/>
                <a:cs typeface="+mn-lt"/>
              </a:rPr>
              <a:t>GitHub Organization:</a:t>
            </a:r>
            <a:endParaRPr lang="en-US" sz="2000"/>
          </a:p>
          <a:p>
            <a:pPr lvl="1">
              <a:buFont typeface="Wingdings 3"/>
              <a:buChar char=""/>
            </a:pPr>
            <a:r>
              <a:rPr lang="en-US" sz="2000">
                <a:ea typeface="+mn-lt"/>
                <a:cs typeface="+mn-lt"/>
              </a:rPr>
              <a:t>Improve repository structure for better collaboration and clarity.</a:t>
            </a:r>
            <a:endParaRPr lang="en-US" sz="2000"/>
          </a:p>
          <a:p>
            <a:pPr marL="0" indent="0">
              <a:buFont typeface="Wingdings 3"/>
              <a:buNone/>
            </a:pPr>
            <a:endParaRPr lang="en-US" sz="2000"/>
          </a:p>
          <a:p>
            <a:pPr>
              <a:buNone/>
            </a:pPr>
            <a:endParaRPr lang="en-US" sz="2000">
              <a:latin typeface="Trebuchet MS"/>
              <a:cs typeface="Times New Roman"/>
            </a:endParaRPr>
          </a:p>
          <a:p>
            <a:pPr marL="0" indent="0">
              <a:buNone/>
            </a:pPr>
            <a:endParaRPr lang="en-US" sz="2000">
              <a:latin typeface="Trebuchet MS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78569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E9D09-EE6A-DFEC-D2BC-678AFADF7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>
                <a:solidFill>
                  <a:srgbClr val="54A021"/>
                </a:solidFill>
                <a:latin typeface="Times New Roman"/>
                <a:ea typeface="+mj-lt"/>
                <a:cs typeface="Times New Roman"/>
              </a:rPr>
              <a:t>Back-End: </a:t>
            </a:r>
            <a:r>
              <a:rPr lang="en-US" sz="4400" b="1">
                <a:solidFill>
                  <a:srgbClr val="54A021"/>
                </a:solidFill>
                <a:ea typeface="+mj-lt"/>
                <a:cs typeface="+mj-lt"/>
              </a:rPr>
              <a:t>The Harsh Reality</a:t>
            </a:r>
            <a:r>
              <a:rPr lang="en-US" sz="4400" b="1">
                <a:solidFill>
                  <a:srgbClr val="54A021"/>
                </a:solidFill>
                <a:latin typeface="Times New Roman"/>
                <a:ea typeface="+mj-lt"/>
                <a:cs typeface="+mj-lt"/>
              </a:rPr>
              <a:t> </a:t>
            </a:r>
            <a:endParaRPr lang="en-US" b="1">
              <a:solidFill>
                <a:srgbClr val="54A021"/>
              </a:solidFill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E77A1-C0E0-B689-28AA-5C6441656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30669"/>
            <a:ext cx="8596668" cy="4724053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2000">
                <a:ea typeface="+mn-lt"/>
                <a:cs typeface="+mn-lt"/>
              </a:rPr>
              <a:t>What We Did with the Backend:</a:t>
            </a:r>
            <a:endParaRPr lang="en-US"/>
          </a:p>
          <a:p>
            <a:r>
              <a:rPr lang="en-US" sz="2000">
                <a:ea typeface="+mn-lt"/>
                <a:cs typeface="+mn-lt"/>
              </a:rPr>
              <a:t>Enabled multi-stock requests (Ex. /</a:t>
            </a:r>
            <a:r>
              <a:rPr lang="en-US" sz="2000" err="1">
                <a:ea typeface="+mn-lt"/>
                <a:cs typeface="+mn-lt"/>
              </a:rPr>
              <a:t>stock?symbol</a:t>
            </a:r>
            <a:r>
              <a:rPr lang="en-US" sz="2000">
                <a:ea typeface="+mn-lt"/>
                <a:cs typeface="+mn-lt"/>
              </a:rPr>
              <a:t>=AIRS,AAPL).</a:t>
            </a:r>
            <a:endParaRPr lang="en-US"/>
          </a:p>
          <a:p>
            <a:r>
              <a:rPr lang="en-US" sz="2000">
                <a:ea typeface="+mn-lt"/>
                <a:cs typeface="+mn-lt"/>
              </a:rPr>
              <a:t>Integrated retrieval of the last 30 days of stock history.</a:t>
            </a:r>
            <a:endParaRPr lang="en-US"/>
          </a:p>
          <a:p>
            <a:r>
              <a:rPr lang="en-US" sz="2000">
                <a:ea typeface="+mn-lt"/>
                <a:cs typeface="+mn-lt"/>
              </a:rPr>
              <a:t>Returned key data points: symbol, name, current price, current date, and history.</a:t>
            </a:r>
            <a:endParaRPr lang="en-US"/>
          </a:p>
          <a:p>
            <a:pPr marL="0" indent="0">
              <a:buNone/>
            </a:pPr>
            <a:r>
              <a:rPr lang="en-US" sz="2000" b="1"/>
              <a:t>{</a:t>
            </a:r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"</a:t>
            </a:r>
            <a:r>
              <a:rPr lang="en-US" b="1" err="1">
                <a:ea typeface="+mn-lt"/>
                <a:cs typeface="+mn-lt"/>
              </a:rPr>
              <a:t>current_price</a:t>
            </a:r>
            <a:r>
              <a:rPr lang="en-US" b="1">
                <a:ea typeface="+mn-lt"/>
                <a:cs typeface="+mn-lt"/>
              </a:rPr>
              <a:t>": 222.13, </a:t>
            </a:r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"date": "2025-04-01 05:48:16", </a:t>
            </a:r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"history": [... ]</a:t>
            </a:r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"name": "Apple Inc.", </a:t>
            </a:r>
          </a:p>
          <a:p>
            <a:pPr>
              <a:buNone/>
            </a:pPr>
            <a:r>
              <a:rPr lang="en-US" b="1">
                <a:ea typeface="+mn-lt"/>
                <a:cs typeface="+mn-lt"/>
              </a:rPr>
              <a:t>"symbol": "AAPL" </a:t>
            </a:r>
          </a:p>
          <a:p>
            <a:pPr>
              <a:buNone/>
            </a:pPr>
            <a:r>
              <a:rPr lang="en-US" sz="2000" b="1">
                <a:ea typeface="+mn-lt"/>
                <a:cs typeface="+mn-lt"/>
              </a:rPr>
              <a:t>}</a:t>
            </a:r>
            <a:endParaRPr lang="en-US" sz="2000" b="1"/>
          </a:p>
        </p:txBody>
      </p:sp>
      <p:pic>
        <p:nvPicPr>
          <p:cNvPr id="4" name="Picture 3" descr="A diagram of a process&#10;&#10;AI-generated content may be incorrect.">
            <a:extLst>
              <a:ext uri="{FF2B5EF4-FFF2-40B4-BE49-F238E27FC236}">
                <a16:creationId xmlns:a16="http://schemas.microsoft.com/office/drawing/2014/main" id="{27C59D1C-48D4-1A52-23F5-7C7F764A7A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66" t="19231" r="-1866" b="23558"/>
          <a:stretch/>
        </p:blipFill>
        <p:spPr>
          <a:xfrm>
            <a:off x="4561840" y="3429000"/>
            <a:ext cx="7528573" cy="2814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19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49D71-19EB-BCE4-4AE1-07FF62398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B9800-9357-D541-DF0B-0EF443B74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22470"/>
            <a:ext cx="8596668" cy="1110974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54A021"/>
                </a:solidFill>
                <a:latin typeface="Trebuchet MS"/>
                <a:ea typeface="+mj-lt"/>
                <a:cs typeface="+mj-lt"/>
              </a:rPr>
              <a:t>Future Backend</a:t>
            </a:r>
            <a:r>
              <a:rPr lang="en-US" sz="4400">
                <a:solidFill>
                  <a:srgbClr val="54A021"/>
                </a:solidFill>
                <a:ea typeface="+mj-lt"/>
                <a:cs typeface="+mj-lt"/>
              </a:rPr>
              <a:t> Enhancements</a:t>
            </a:r>
            <a:endParaRPr lang="en-US" sz="4400">
              <a:solidFill>
                <a:srgbClr val="54A021"/>
              </a:solidFill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D3F56-51B5-8CD0-2E69-A331A93F4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18850"/>
            <a:ext cx="8596668" cy="49078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/>
            <a:r>
              <a:rPr lang="en-US" b="1">
                <a:ea typeface="+mn-lt"/>
                <a:cs typeface="+mn-lt"/>
              </a:rPr>
              <a:t>Address yfinance rate limits:</a:t>
            </a:r>
            <a:r>
              <a:rPr lang="en-US">
                <a:ea typeface="+mn-lt"/>
                <a:cs typeface="+mn-lt"/>
              </a:rPr>
              <a:t> Hard-coding a complete stock list isn’t scalable. Implement lazy loading (Ex. 20 stocks per request) to manage performance. </a:t>
            </a:r>
          </a:p>
          <a:p>
            <a:r>
              <a:rPr lang="en-US" b="1">
                <a:ea typeface="+mn-lt"/>
                <a:cs typeface="+mn-lt"/>
              </a:rPr>
              <a:t>Explore using a database or caching layer to store data</a:t>
            </a:r>
            <a:r>
              <a:rPr lang="en-US">
                <a:ea typeface="+mn-lt"/>
                <a:cs typeface="+mn-lt"/>
              </a:rPr>
              <a:t>: Reduce frequent calls to yfinance. Improve response times for high-volume requests. </a:t>
            </a:r>
          </a:p>
          <a:p>
            <a:r>
              <a:rPr lang="en-US" b="1">
                <a:ea typeface="+mn-lt"/>
                <a:cs typeface="+mn-lt"/>
              </a:rPr>
              <a:t>Consider alternative APIs or combining data sources:</a:t>
            </a:r>
            <a:r>
              <a:rPr lang="en-US">
                <a:ea typeface="+mn-lt"/>
                <a:cs typeface="+mn-lt"/>
              </a:rPr>
              <a:t> yfinance alone doesn’t support fetching the entire stock universe. Organize our own database to maintain a comprehensive ticker list. </a:t>
            </a:r>
          </a:p>
          <a:p>
            <a:pPr>
              <a:buNone/>
            </a:pPr>
            <a:endParaRPr lang="en-US"/>
          </a:p>
          <a:p>
            <a:pPr>
              <a:buNone/>
            </a:pPr>
            <a:endParaRPr lang="en-US">
              <a:ea typeface="+mn-lt"/>
              <a:cs typeface="+mn-lt"/>
            </a:endParaRPr>
          </a:p>
        </p:txBody>
      </p:sp>
      <p:pic>
        <p:nvPicPr>
          <p:cNvPr id="4" name="Picture 3" descr="A diagram of a process&#10;&#10;AI-generated content may be incorrect.">
            <a:extLst>
              <a:ext uri="{FF2B5EF4-FFF2-40B4-BE49-F238E27FC236}">
                <a16:creationId xmlns:a16="http://schemas.microsoft.com/office/drawing/2014/main" id="{8381535E-26A5-9CC1-2220-AA3D8C3711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506" r="402" b="27108"/>
          <a:stretch/>
        </p:blipFill>
        <p:spPr>
          <a:xfrm>
            <a:off x="1046922" y="4171122"/>
            <a:ext cx="7469835" cy="236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10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49B1FC-D17C-31FC-FC4A-93307A4A5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0BEE5-2C9D-331F-A5A6-93AE2936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22470"/>
            <a:ext cx="8596668" cy="1110974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54A021"/>
                </a:solidFill>
                <a:latin typeface="Trebuchet MS"/>
                <a:ea typeface="+mj-lt"/>
                <a:cs typeface="+mj-lt"/>
              </a:rPr>
              <a:t>Future Backend</a:t>
            </a:r>
            <a:r>
              <a:rPr lang="en-US" sz="4400">
                <a:solidFill>
                  <a:srgbClr val="54A021"/>
                </a:solidFill>
                <a:ea typeface="+mj-lt"/>
                <a:cs typeface="+mj-lt"/>
              </a:rPr>
              <a:t> Enhancements</a:t>
            </a:r>
            <a:endParaRPr lang="en-US" sz="4400">
              <a:solidFill>
                <a:srgbClr val="54A021"/>
              </a:solidFill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8E053-23C2-7903-91AE-B422716EC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18850"/>
            <a:ext cx="8596668" cy="4907816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b="1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API Security:</a:t>
            </a:r>
            <a:r>
              <a:rPr lang="en-US">
                <a:ea typeface="+mn-lt"/>
                <a:cs typeface="+mn-lt"/>
              </a:rPr>
              <a:t> Currently, the API endpoint is public; implement authentication to restrict access. </a:t>
            </a:r>
            <a:endParaRPr lang="en-US"/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Develop additional endpoints</a:t>
            </a:r>
            <a:r>
              <a:rPr lang="en-US">
                <a:ea typeface="+mn-lt"/>
                <a:cs typeface="+mn-lt"/>
              </a:rPr>
              <a:t>: Different endpoints for minimal info (e.g., only name) versus detailed data. </a:t>
            </a: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>
              <a:buNone/>
            </a:pPr>
            <a:endParaRPr lang="en-US"/>
          </a:p>
          <a:p>
            <a:pPr>
              <a:buNone/>
            </a:pP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1761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9A4526-3156-F268-14B4-7E506E579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6A54-975E-B6B0-4FEA-2A545B592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rgbClr val="54A021"/>
                </a:solidFill>
                <a:latin typeface="Times New Roman"/>
                <a:cs typeface="Times New Roman"/>
              </a:rPr>
              <a:t>Home Page: Current </a:t>
            </a:r>
            <a:r>
              <a:rPr lang="en-US" sz="4400" b="1">
                <a:solidFill>
                  <a:srgbClr val="54A021"/>
                </a:solidFill>
                <a:latin typeface="Times New Roman"/>
                <a:ea typeface="+mj-lt"/>
                <a:cs typeface="+mj-lt"/>
              </a:rPr>
              <a:t>Developments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A93EE1F-6DBF-18D6-E742-ADA12CDB5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28716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Trebuchet MS"/>
                <a:cs typeface="Times New Roman"/>
              </a:rPr>
              <a:t>The title of the App</a:t>
            </a:r>
            <a:endParaRPr lang="en-US" sz="2000">
              <a:latin typeface="Trebuchet MS"/>
            </a:endParaRPr>
          </a:p>
          <a:p>
            <a:r>
              <a:rPr lang="en-US" sz="2000">
                <a:latin typeface="Trebuchet MS"/>
                <a:cs typeface="Times New Roman"/>
              </a:rPr>
              <a:t>Shows 5 cool stocks (generic stocks) with stats</a:t>
            </a:r>
          </a:p>
          <a:p>
            <a:pPr lvl="1" indent="-342900">
              <a:buFont typeface="Courier New" charset="2"/>
              <a:buChar char="o"/>
            </a:pPr>
            <a:r>
              <a:rPr lang="en-US" sz="2000">
                <a:latin typeface="Trebuchet MS"/>
                <a:cs typeface="Times New Roman"/>
              </a:rPr>
              <a:t>This is formatted with some CSS to look good!</a:t>
            </a:r>
            <a:endParaRPr lang="en-US" sz="2000"/>
          </a:p>
          <a:p>
            <a:r>
              <a:rPr lang="en-US" sz="2000">
                <a:latin typeface="Trebuchet MS"/>
                <a:cs typeface="Times New Roman"/>
              </a:rPr>
              <a:t>Display the description of the App</a:t>
            </a:r>
          </a:p>
        </p:txBody>
      </p:sp>
      <p:pic>
        <p:nvPicPr>
          <p:cNvPr id="3" name="Picture 2" descr="A white rectangular object with black text&#10;&#10;AI-generated content may be incorrect.">
            <a:extLst>
              <a:ext uri="{FF2B5EF4-FFF2-40B4-BE49-F238E27FC236}">
                <a16:creationId xmlns:a16="http://schemas.microsoft.com/office/drawing/2014/main" id="{4ED09CA2-A10B-A000-DA16-BE9A0A911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412" y="4068209"/>
            <a:ext cx="4800739" cy="192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453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9F978-2E5B-8A61-998D-8A21D737E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7F633-17E9-5D2A-70D2-F0A423339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>
                <a:solidFill>
                  <a:srgbClr val="54A021"/>
                </a:solidFill>
                <a:latin typeface="Times New Roman"/>
                <a:cs typeface="Times New Roman"/>
              </a:rPr>
              <a:t>Home Page: Future Developments</a:t>
            </a:r>
            <a:endParaRPr lang="en-US" sz="4400" b="1">
              <a:solidFill>
                <a:srgbClr val="54A021"/>
              </a:solidFill>
              <a:latin typeface="Times New Roman"/>
              <a:ea typeface="+mj-lt"/>
              <a:cs typeface="+mj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DE0E6C4-6E3B-076F-012C-3B65B8770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28716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000">
              <a:cs typeface="Times New Roman"/>
            </a:endParaRPr>
          </a:p>
          <a:p>
            <a:r>
              <a:rPr lang="en-US" sz="2000">
                <a:latin typeface="Trebuchet MS"/>
                <a:cs typeface="Times New Roman"/>
              </a:rPr>
              <a:t>Find a solution to allow the stocks to be pulled much more </a:t>
            </a:r>
            <a:r>
              <a:rPr lang="en-US" sz="2000" err="1">
                <a:latin typeface="Trebuchet MS"/>
                <a:cs typeface="Times New Roman"/>
              </a:rPr>
              <a:t>ofter</a:t>
            </a:r>
            <a:r>
              <a:rPr lang="en-US" sz="2000">
                <a:latin typeface="Trebuchet MS"/>
                <a:cs typeface="Times New Roman"/>
              </a:rPr>
              <a:t> and to actually determine the best stock there is out there in terms of % rising. (more of an </a:t>
            </a:r>
            <a:r>
              <a:rPr lang="en-US" sz="2000" err="1">
                <a:latin typeface="Trebuchet MS"/>
                <a:cs typeface="Times New Roman"/>
              </a:rPr>
              <a:t>api</a:t>
            </a:r>
            <a:r>
              <a:rPr lang="en-US" sz="2000">
                <a:latin typeface="Trebuchet MS"/>
                <a:cs typeface="Times New Roman"/>
              </a:rPr>
              <a:t> thing)</a:t>
            </a:r>
          </a:p>
        </p:txBody>
      </p:sp>
    </p:spTree>
    <p:extLst>
      <p:ext uri="{BB962C8B-B14F-4D97-AF65-F5344CB8AC3E}">
        <p14:creationId xmlns:p14="http://schemas.microsoft.com/office/powerpoint/2010/main" val="3213779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C1FDBBE-434F-A95C-15CF-E500F6495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55" y="1261331"/>
            <a:ext cx="3497565" cy="30026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Stocks Info - Charts</a:t>
            </a: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AA330523-F25B-4007-B3E5-ABB5637D1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graph on a white background&#10;&#10;AI-generated content may be incorrect.">
            <a:extLst>
              <a:ext uri="{FF2B5EF4-FFF2-40B4-BE49-F238E27FC236}">
                <a16:creationId xmlns:a16="http://schemas.microsoft.com/office/drawing/2014/main" id="{6ED23B62-8DF2-3DB8-9F14-199CBFB84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318" y="245332"/>
            <a:ext cx="4544378" cy="519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63744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Facet</vt:lpstr>
      <vt:lpstr>Second Sprint</vt:lpstr>
      <vt:lpstr>Our Hopes &amp; Dreams: Part 1 </vt:lpstr>
      <vt:lpstr>Our Hopes &amp; Dreams: Part 2 </vt:lpstr>
      <vt:lpstr>Back-End: The Harsh Reality </vt:lpstr>
      <vt:lpstr>Future Backend Enhancements</vt:lpstr>
      <vt:lpstr>Future Backend Enhancements</vt:lpstr>
      <vt:lpstr>Home Page: Current Developments</vt:lpstr>
      <vt:lpstr>Home Page: Future Developments</vt:lpstr>
      <vt:lpstr>Stocks Info - Charts</vt:lpstr>
      <vt:lpstr>Settings: Current Developments</vt:lpstr>
      <vt:lpstr>Overall future ideas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2025-03-18T16:27:25Z</dcterms:created>
  <dcterms:modified xsi:type="dcterms:W3CDTF">2025-04-25T16:10:03Z</dcterms:modified>
</cp:coreProperties>
</file>

<file path=docProps/thumbnail.jpeg>
</file>